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1" r:id="rId4"/>
    <p:sldId id="260" r:id="rId5"/>
    <p:sldId id="269" r:id="rId6"/>
    <p:sldId id="267" r:id="rId7"/>
    <p:sldId id="268" r:id="rId8"/>
    <p:sldId id="262" r:id="rId9"/>
    <p:sldId id="270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A7BDD6-97EB-4A71-8DBE-009FABC2B2A9}" v="48" dt="2019-11-01T23:26:04.1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e Kwon" userId="c958c61d-b9e9-4f35-bd59-8091e25a4fe8" providerId="ADAL" clId="{A0A7BDD6-97EB-4A71-8DBE-009FABC2B2A9}"/>
    <pc:docChg chg="custSel addSld modSld sldOrd">
      <pc:chgData name="Sue Kwon" userId="c958c61d-b9e9-4f35-bd59-8091e25a4fe8" providerId="ADAL" clId="{A0A7BDD6-97EB-4A71-8DBE-009FABC2B2A9}" dt="2019-11-01T23:26:24.725" v="723" actId="20577"/>
      <pc:docMkLst>
        <pc:docMk/>
      </pc:docMkLst>
      <pc:sldChg chg="addSp delSp modSp modAnim">
        <pc:chgData name="Sue Kwon" userId="c958c61d-b9e9-4f35-bd59-8091e25a4fe8" providerId="ADAL" clId="{A0A7BDD6-97EB-4A71-8DBE-009FABC2B2A9}" dt="2019-10-30T00:29:53.627" v="286"/>
        <pc:sldMkLst>
          <pc:docMk/>
          <pc:sldMk cId="669218812" sldId="260"/>
        </pc:sldMkLst>
        <pc:spChg chg="mod">
          <ac:chgData name="Sue Kwon" userId="c958c61d-b9e9-4f35-bd59-8091e25a4fe8" providerId="ADAL" clId="{A0A7BDD6-97EB-4A71-8DBE-009FABC2B2A9}" dt="2019-10-30T00:28:46.827" v="275" actId="1076"/>
          <ac:spMkLst>
            <pc:docMk/>
            <pc:sldMk cId="669218812" sldId="260"/>
            <ac:spMk id="3" creationId="{20EA7A18-C06F-4DB7-8205-7BE2F1D7BF9A}"/>
          </ac:spMkLst>
        </pc:spChg>
        <pc:picChg chg="mod">
          <ac:chgData name="Sue Kwon" userId="c958c61d-b9e9-4f35-bd59-8091e25a4fe8" providerId="ADAL" clId="{A0A7BDD6-97EB-4A71-8DBE-009FABC2B2A9}" dt="2019-10-30T00:29:09.225" v="281" actId="1076"/>
          <ac:picMkLst>
            <pc:docMk/>
            <pc:sldMk cId="669218812" sldId="260"/>
            <ac:picMk id="1026" creationId="{4FBB542A-CEFC-432F-9B12-C637A751F3F1}"/>
          </ac:picMkLst>
        </pc:picChg>
        <pc:picChg chg="add del mod">
          <ac:chgData name="Sue Kwon" userId="c958c61d-b9e9-4f35-bd59-8091e25a4fe8" providerId="ADAL" clId="{A0A7BDD6-97EB-4A71-8DBE-009FABC2B2A9}" dt="2019-10-30T00:29:06.800" v="280" actId="478"/>
          <ac:picMkLst>
            <pc:docMk/>
            <pc:sldMk cId="669218812" sldId="260"/>
            <ac:picMk id="2050" creationId="{B0941EF5-DF41-46FB-97C8-CA0D32D0F249}"/>
          </ac:picMkLst>
        </pc:picChg>
        <pc:picChg chg="add mod">
          <ac:chgData name="Sue Kwon" userId="c958c61d-b9e9-4f35-bd59-8091e25a4fe8" providerId="ADAL" clId="{A0A7BDD6-97EB-4A71-8DBE-009FABC2B2A9}" dt="2019-10-30T00:28:55.761" v="277" actId="1076"/>
          <ac:picMkLst>
            <pc:docMk/>
            <pc:sldMk cId="669218812" sldId="260"/>
            <ac:picMk id="2051" creationId="{C444E99E-AEF6-4163-805D-C998181A90E2}"/>
          </ac:picMkLst>
        </pc:picChg>
        <pc:picChg chg="add mod">
          <ac:chgData name="Sue Kwon" userId="c958c61d-b9e9-4f35-bd59-8091e25a4fe8" providerId="ADAL" clId="{A0A7BDD6-97EB-4A71-8DBE-009FABC2B2A9}" dt="2019-10-30T00:28:52.151" v="276" actId="1076"/>
          <ac:picMkLst>
            <pc:docMk/>
            <pc:sldMk cId="669218812" sldId="260"/>
            <ac:picMk id="2052" creationId="{3892553C-239C-4153-9243-0C44A733DB3A}"/>
          </ac:picMkLst>
        </pc:picChg>
      </pc:sldChg>
      <pc:sldChg chg="addSp modSp modAnim">
        <pc:chgData name="Sue Kwon" userId="c958c61d-b9e9-4f35-bd59-8091e25a4fe8" providerId="ADAL" clId="{A0A7BDD6-97EB-4A71-8DBE-009FABC2B2A9}" dt="2019-10-30T00:22:02.149" v="272"/>
        <pc:sldMkLst>
          <pc:docMk/>
          <pc:sldMk cId="2568039320" sldId="261"/>
        </pc:sldMkLst>
        <pc:spChg chg="mod">
          <ac:chgData name="Sue Kwon" userId="c958c61d-b9e9-4f35-bd59-8091e25a4fe8" providerId="ADAL" clId="{A0A7BDD6-97EB-4A71-8DBE-009FABC2B2A9}" dt="2019-10-29T23:27:42.496" v="4" actId="20577"/>
          <ac:spMkLst>
            <pc:docMk/>
            <pc:sldMk cId="2568039320" sldId="261"/>
            <ac:spMk id="3" creationId="{E4623DC5-5CF4-440D-A14B-F14DFDBFE2C3}"/>
          </ac:spMkLst>
        </pc:spChg>
        <pc:picChg chg="add mod">
          <ac:chgData name="Sue Kwon" userId="c958c61d-b9e9-4f35-bd59-8091e25a4fe8" providerId="ADAL" clId="{A0A7BDD6-97EB-4A71-8DBE-009FABC2B2A9}" dt="2019-10-30T00:21:45.635" v="268" actId="1076"/>
          <ac:picMkLst>
            <pc:docMk/>
            <pc:sldMk cId="2568039320" sldId="261"/>
            <ac:picMk id="1026" creationId="{27ACCBA2-75F1-46E1-BA51-C2F9E1462B1F}"/>
          </ac:picMkLst>
        </pc:picChg>
        <pc:picChg chg="add mod">
          <ac:chgData name="Sue Kwon" userId="c958c61d-b9e9-4f35-bd59-8091e25a4fe8" providerId="ADAL" clId="{A0A7BDD6-97EB-4A71-8DBE-009FABC2B2A9}" dt="2019-10-30T00:21:48.695" v="269" actId="1076"/>
          <ac:picMkLst>
            <pc:docMk/>
            <pc:sldMk cId="2568039320" sldId="261"/>
            <ac:picMk id="1027" creationId="{025A2C28-A4AF-4D1E-AF5A-BB34A5378C85}"/>
          </ac:picMkLst>
        </pc:picChg>
        <pc:picChg chg="add mod">
          <ac:chgData name="Sue Kwon" userId="c958c61d-b9e9-4f35-bd59-8091e25a4fe8" providerId="ADAL" clId="{A0A7BDD6-97EB-4A71-8DBE-009FABC2B2A9}" dt="2019-10-30T00:21:51.571" v="270" actId="1076"/>
          <ac:picMkLst>
            <pc:docMk/>
            <pc:sldMk cId="2568039320" sldId="261"/>
            <ac:picMk id="1028" creationId="{C6038F86-801E-4FBF-A850-6B48CCB1E131}"/>
          </ac:picMkLst>
        </pc:picChg>
      </pc:sldChg>
      <pc:sldChg chg="modSp">
        <pc:chgData name="Sue Kwon" userId="c958c61d-b9e9-4f35-bd59-8091e25a4fe8" providerId="ADAL" clId="{A0A7BDD6-97EB-4A71-8DBE-009FABC2B2A9}" dt="2019-11-01T23:16:05.188" v="480" actId="20577"/>
        <pc:sldMkLst>
          <pc:docMk/>
          <pc:sldMk cId="825867868" sldId="262"/>
        </pc:sldMkLst>
        <pc:spChg chg="mod">
          <ac:chgData name="Sue Kwon" userId="c958c61d-b9e9-4f35-bd59-8091e25a4fe8" providerId="ADAL" clId="{A0A7BDD6-97EB-4A71-8DBE-009FABC2B2A9}" dt="2019-11-01T23:16:05.188" v="480" actId="20577"/>
          <ac:spMkLst>
            <pc:docMk/>
            <pc:sldMk cId="825867868" sldId="262"/>
            <ac:spMk id="2" creationId="{C81B0B30-7504-465F-928A-C9F63709CF98}"/>
          </ac:spMkLst>
        </pc:spChg>
      </pc:sldChg>
      <pc:sldChg chg="modSp ord">
        <pc:chgData name="Sue Kwon" userId="c958c61d-b9e9-4f35-bd59-8091e25a4fe8" providerId="ADAL" clId="{A0A7BDD6-97EB-4A71-8DBE-009FABC2B2A9}" dt="2019-11-01T23:16:30.499" v="551" actId="20577"/>
        <pc:sldMkLst>
          <pc:docMk/>
          <pc:sldMk cId="1889344646" sldId="267"/>
        </pc:sldMkLst>
        <pc:spChg chg="mod">
          <ac:chgData name="Sue Kwon" userId="c958c61d-b9e9-4f35-bd59-8091e25a4fe8" providerId="ADAL" clId="{A0A7BDD6-97EB-4A71-8DBE-009FABC2B2A9}" dt="2019-11-01T23:16:17.306" v="483" actId="27636"/>
          <ac:spMkLst>
            <pc:docMk/>
            <pc:sldMk cId="1889344646" sldId="267"/>
            <ac:spMk id="2" creationId="{F23F4164-6158-4DCD-A687-1083B0B6AF1D}"/>
          </ac:spMkLst>
        </pc:spChg>
        <pc:spChg chg="mod">
          <ac:chgData name="Sue Kwon" userId="c958c61d-b9e9-4f35-bd59-8091e25a4fe8" providerId="ADAL" clId="{A0A7BDD6-97EB-4A71-8DBE-009FABC2B2A9}" dt="2019-11-01T23:16:30.499" v="551" actId="20577"/>
          <ac:spMkLst>
            <pc:docMk/>
            <pc:sldMk cId="1889344646" sldId="267"/>
            <ac:spMk id="3" creationId="{D5E56A86-58F3-4A10-84F4-07AC5FC57625}"/>
          </ac:spMkLst>
        </pc:spChg>
      </pc:sldChg>
      <pc:sldChg chg="modSp">
        <pc:chgData name="Sue Kwon" userId="c958c61d-b9e9-4f35-bd59-8091e25a4fe8" providerId="ADAL" clId="{A0A7BDD6-97EB-4A71-8DBE-009FABC2B2A9}" dt="2019-11-01T23:07:27.357" v="290" actId="14100"/>
        <pc:sldMkLst>
          <pc:docMk/>
          <pc:sldMk cId="755207536" sldId="268"/>
        </pc:sldMkLst>
        <pc:picChg chg="mod">
          <ac:chgData name="Sue Kwon" userId="c958c61d-b9e9-4f35-bd59-8091e25a4fe8" providerId="ADAL" clId="{A0A7BDD6-97EB-4A71-8DBE-009FABC2B2A9}" dt="2019-11-01T23:07:27.357" v="290" actId="14100"/>
          <ac:picMkLst>
            <pc:docMk/>
            <pc:sldMk cId="755207536" sldId="268"/>
            <ac:picMk id="1032" creationId="{6FA1076A-9244-49F3-8492-4C4DFB7B2B02}"/>
          </ac:picMkLst>
        </pc:picChg>
      </pc:sldChg>
      <pc:sldChg chg="modSp add ord">
        <pc:chgData name="Sue Kwon" userId="c958c61d-b9e9-4f35-bd59-8091e25a4fe8" providerId="ADAL" clId="{A0A7BDD6-97EB-4A71-8DBE-009FABC2B2A9}" dt="2019-11-01T23:25:37.033" v="552"/>
        <pc:sldMkLst>
          <pc:docMk/>
          <pc:sldMk cId="2562415320" sldId="269"/>
        </pc:sldMkLst>
        <pc:spChg chg="mod">
          <ac:chgData name="Sue Kwon" userId="c958c61d-b9e9-4f35-bd59-8091e25a4fe8" providerId="ADAL" clId="{A0A7BDD6-97EB-4A71-8DBE-009FABC2B2A9}" dt="2019-10-30T00:09:14.585" v="32" actId="20577"/>
          <ac:spMkLst>
            <pc:docMk/>
            <pc:sldMk cId="2562415320" sldId="269"/>
            <ac:spMk id="2" creationId="{FC473849-2B29-44EB-9F4E-34B0A1CE3D63}"/>
          </ac:spMkLst>
        </pc:spChg>
        <pc:spChg chg="mod">
          <ac:chgData name="Sue Kwon" userId="c958c61d-b9e9-4f35-bd59-8091e25a4fe8" providerId="ADAL" clId="{A0A7BDD6-97EB-4A71-8DBE-009FABC2B2A9}" dt="2019-10-30T00:10:42.168" v="253" actId="20577"/>
          <ac:spMkLst>
            <pc:docMk/>
            <pc:sldMk cId="2562415320" sldId="269"/>
            <ac:spMk id="3" creationId="{FA8DB266-0C71-490D-A259-68A497A8FBCB}"/>
          </ac:spMkLst>
        </pc:spChg>
      </pc:sldChg>
      <pc:sldChg chg="modSp add">
        <pc:chgData name="Sue Kwon" userId="c958c61d-b9e9-4f35-bd59-8091e25a4fe8" providerId="ADAL" clId="{A0A7BDD6-97EB-4A71-8DBE-009FABC2B2A9}" dt="2019-11-01T23:26:24.725" v="723" actId="20577"/>
        <pc:sldMkLst>
          <pc:docMk/>
          <pc:sldMk cId="661772117" sldId="270"/>
        </pc:sldMkLst>
        <pc:spChg chg="mod">
          <ac:chgData name="Sue Kwon" userId="c958c61d-b9e9-4f35-bd59-8091e25a4fe8" providerId="ADAL" clId="{A0A7BDD6-97EB-4A71-8DBE-009FABC2B2A9}" dt="2019-11-01T23:26:03.648" v="617"/>
          <ac:spMkLst>
            <pc:docMk/>
            <pc:sldMk cId="661772117" sldId="270"/>
            <ac:spMk id="2" creationId="{20F6F26D-8ABF-4025-942D-B84E911E3C5A}"/>
          </ac:spMkLst>
        </pc:spChg>
        <pc:spChg chg="mod">
          <ac:chgData name="Sue Kwon" userId="c958c61d-b9e9-4f35-bd59-8091e25a4fe8" providerId="ADAL" clId="{A0A7BDD6-97EB-4A71-8DBE-009FABC2B2A9}" dt="2019-11-01T23:26:24.725" v="723" actId="20577"/>
          <ac:spMkLst>
            <pc:docMk/>
            <pc:sldMk cId="661772117" sldId="270"/>
            <ac:spMk id="3" creationId="{18B43DDA-7BA4-4F0F-9030-5550FBEEB60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orksafebcphotochallenge.com/may-june-2014/?_ga=2.125216010.1404031259.1539744745-1355198839.1539223035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5F36E-32BB-448E-BF03-2DD9BF67B8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2885" y="802298"/>
            <a:ext cx="9371967" cy="2541431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Worksafe</a:t>
            </a:r>
            <a:r>
              <a:rPr lang="en-US" dirty="0"/>
              <a:t> – recognizing hazards and equipment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B233BE-B087-417A-A3BC-9302A19EF0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9226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FB45E-B046-4C4E-8689-60C629826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turn to try and identify the hazards</a:t>
            </a:r>
            <a:endParaRPr lang="en-CA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1A70F1-9038-40E4-B2D8-74526809F6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will have a chance to assess a situation in a group by using the three steps we have gone over by writing (10 minutes) </a:t>
            </a:r>
          </a:p>
          <a:p>
            <a:r>
              <a:rPr lang="en-US" dirty="0"/>
              <a:t>You will then have to present your findings to the class by taking turns (1-2 minute presentations)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967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571EA-63C4-47B0-9B3C-835BB76BC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MOST COMMON WAYS OF GETTING HURT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087105-769C-4E5B-9579-0887952AA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Lifting </a:t>
            </a:r>
            <a:r>
              <a:rPr lang="en-US" b="1" dirty="0"/>
              <a:t>objects</a:t>
            </a:r>
            <a:r>
              <a:rPr lang="en-US" dirty="0"/>
              <a:t> when working as </a:t>
            </a:r>
            <a:r>
              <a:rPr lang="en-US" b="1" dirty="0"/>
              <a:t>retail clerks </a:t>
            </a:r>
            <a:r>
              <a:rPr lang="en-US" dirty="0"/>
              <a:t>and shipper-receivers</a:t>
            </a:r>
          </a:p>
          <a:p>
            <a:r>
              <a:rPr lang="en-US" dirty="0"/>
              <a:t>Falling from </a:t>
            </a:r>
            <a:r>
              <a:rPr lang="en-US" b="1" dirty="0"/>
              <a:t>ladders, scaffolding, </a:t>
            </a:r>
            <a:r>
              <a:rPr lang="en-US" dirty="0"/>
              <a:t>or other raised platforms</a:t>
            </a:r>
          </a:p>
          <a:p>
            <a:r>
              <a:rPr lang="en-US" dirty="0"/>
              <a:t>Using </a:t>
            </a:r>
            <a:r>
              <a:rPr lang="en-US" b="1" dirty="0"/>
              <a:t>knives</a:t>
            </a:r>
            <a:r>
              <a:rPr lang="en-US" dirty="0"/>
              <a:t> in food service or </a:t>
            </a:r>
            <a:r>
              <a:rPr lang="en-US" b="1" dirty="0"/>
              <a:t>retail</a:t>
            </a:r>
          </a:p>
          <a:p>
            <a:r>
              <a:rPr lang="en-US" dirty="0"/>
              <a:t>Working with </a:t>
            </a:r>
            <a:r>
              <a:rPr lang="en-US" b="1" dirty="0"/>
              <a:t>hot</a:t>
            </a:r>
            <a:r>
              <a:rPr lang="en-US" dirty="0"/>
              <a:t> substances or equipment in </a:t>
            </a:r>
            <a:r>
              <a:rPr lang="en-US" b="1" dirty="0"/>
              <a:t>restaurants</a:t>
            </a:r>
          </a:p>
          <a:p>
            <a:r>
              <a:rPr lang="en-US" b="1" dirty="0"/>
              <a:t>Driving</a:t>
            </a:r>
            <a:r>
              <a:rPr lang="en-US" dirty="0"/>
              <a:t> or </a:t>
            </a:r>
            <a:r>
              <a:rPr lang="en-US" b="1" dirty="0"/>
              <a:t>riding</a:t>
            </a:r>
            <a:r>
              <a:rPr lang="en-US" dirty="0"/>
              <a:t> in vehicles, and working near </a:t>
            </a:r>
            <a:r>
              <a:rPr lang="en-US" b="1" dirty="0"/>
              <a:t>mobile</a:t>
            </a:r>
            <a:r>
              <a:rPr lang="en-US" dirty="0"/>
              <a:t> equipment</a:t>
            </a:r>
          </a:p>
          <a:p>
            <a:r>
              <a:rPr lang="en-US" dirty="0"/>
              <a:t>Using food </a:t>
            </a:r>
            <a:r>
              <a:rPr lang="en-US" b="1" dirty="0"/>
              <a:t>slicers</a:t>
            </a:r>
            <a:r>
              <a:rPr lang="en-US" dirty="0"/>
              <a:t> in </a:t>
            </a:r>
            <a:r>
              <a:rPr lang="en-US" b="1" dirty="0"/>
              <a:t>restaurants</a:t>
            </a:r>
            <a:r>
              <a:rPr lang="en-US" dirty="0"/>
              <a:t> or </a:t>
            </a:r>
            <a:r>
              <a:rPr lang="en-US" b="1" dirty="0"/>
              <a:t>supermarkets</a:t>
            </a:r>
          </a:p>
          <a:p>
            <a:r>
              <a:rPr lang="en-US" dirty="0"/>
              <a:t>Working near any equipment or </a:t>
            </a:r>
            <a:r>
              <a:rPr lang="en-US" b="1" dirty="0"/>
              <a:t>machinery</a:t>
            </a:r>
            <a:r>
              <a:rPr lang="en-US" dirty="0"/>
              <a:t> when it’s in </a:t>
            </a:r>
            <a:r>
              <a:rPr lang="en-US" b="1" dirty="0"/>
              <a:t>operation</a:t>
            </a:r>
          </a:p>
        </p:txBody>
      </p:sp>
    </p:spTree>
    <p:extLst>
      <p:ext uri="{BB962C8B-B14F-4D97-AF65-F5344CB8AC3E}">
        <p14:creationId xmlns:p14="http://schemas.microsoft.com/office/powerpoint/2010/main" val="202078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E4C53-3277-49DF-BF74-899CDC724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Hazards part 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23DC5-5CF4-440D-A14B-F14DFDBFE2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0680" y="1943100"/>
            <a:ext cx="9845071" cy="39623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u="sng" dirty="0"/>
              <a:t>Physical hazards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b="1" u="sng" dirty="0"/>
              <a:t>Sources: </a:t>
            </a:r>
            <a:r>
              <a:rPr lang="en-US" dirty="0"/>
              <a:t>falling, slipping/tripping, being struck, being caught in machinery, being cut, or being burned. 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b="1" u="sng" dirty="0"/>
              <a:t>Injuries</a:t>
            </a:r>
            <a:r>
              <a:rPr lang="en-US" dirty="0"/>
              <a:t> bruising, broken bones, cuts and gashes, and burns.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b="1" u="sng" dirty="0"/>
              <a:t>Chemical hazards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b="1" u="sng" dirty="0"/>
              <a:t>Sources:</a:t>
            </a:r>
            <a:r>
              <a:rPr lang="en-US" dirty="0"/>
              <a:t> exposure to unsafe chemicals. 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b="1" u="sng" dirty="0"/>
              <a:t>Injuries: </a:t>
            </a:r>
            <a:r>
              <a:rPr lang="en-US" dirty="0"/>
              <a:t>burns, asphyxiation, rashes, or illness.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b="1" u="sng" dirty="0"/>
              <a:t>Ergonomic hazards</a:t>
            </a:r>
          </a:p>
          <a:p>
            <a:pPr>
              <a:spcBef>
                <a:spcPts val="600"/>
              </a:spcBef>
            </a:pPr>
            <a:r>
              <a:rPr lang="en-US" b="1" u="sng" dirty="0"/>
              <a:t>Sources: </a:t>
            </a:r>
            <a:r>
              <a:rPr lang="en-US" dirty="0"/>
              <a:t>improper lifting, repetitive motions, or overextending. </a:t>
            </a:r>
          </a:p>
          <a:p>
            <a:pPr>
              <a:spcBef>
                <a:spcPts val="600"/>
              </a:spcBef>
            </a:pPr>
            <a:r>
              <a:rPr lang="en-US" b="1" u="sng" dirty="0"/>
              <a:t>Injuries: </a:t>
            </a:r>
            <a:r>
              <a:rPr lang="en-US" dirty="0"/>
              <a:t>sprains and strains of any joint or muscle, as well as repetitive strain injuries such as carpal tunnel syndrome.</a:t>
            </a:r>
          </a:p>
        </p:txBody>
      </p:sp>
      <p:pic>
        <p:nvPicPr>
          <p:cNvPr id="1026" name="Picture 2" descr="cover512x512-65365a5f0dea4167ac9a9d7d04e9ab60">
            <a:extLst>
              <a:ext uri="{FF2B5EF4-FFF2-40B4-BE49-F238E27FC236}">
                <a16:creationId xmlns:a16="http://schemas.microsoft.com/office/drawing/2014/main" id="{27ACCBA2-75F1-46E1-BA51-C2F9E1462B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0421" y="1853754"/>
            <a:ext cx="1373466" cy="1373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100px-DIN_4844-2_Warnung_vor_feuergefaehrlichen_Stoffen_D-W001">
            <a:extLst>
              <a:ext uri="{FF2B5EF4-FFF2-40B4-BE49-F238E27FC236}">
                <a16:creationId xmlns:a16="http://schemas.microsoft.com/office/drawing/2014/main" id="{025A2C28-A4AF-4D1E-AF5A-BB34A5378C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986" y="3227220"/>
            <a:ext cx="1328434" cy="1170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worker-30240_640">
            <a:extLst>
              <a:ext uri="{FF2B5EF4-FFF2-40B4-BE49-F238E27FC236}">
                <a16:creationId xmlns:a16="http://schemas.microsoft.com/office/drawing/2014/main" id="{C6038F86-801E-4FBF-A850-6B48CCB1E1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7566" y="4668504"/>
            <a:ext cx="101917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8039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01549-04A1-46C5-AFB4-876FFC7DF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Hazards part TWO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EA7A18-C06F-4DB7-8205-7BE2F1D7BF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u="sng" dirty="0"/>
              <a:t>Biological hazards</a:t>
            </a:r>
          </a:p>
          <a:p>
            <a:r>
              <a:rPr lang="en-US" b="1" u="sng" dirty="0"/>
              <a:t>Sources: </a:t>
            </a:r>
            <a:r>
              <a:rPr lang="en-US" dirty="0"/>
              <a:t>exposure to bacteria, viruses, parasites, molds, and other hazardous life forms. </a:t>
            </a:r>
          </a:p>
          <a:p>
            <a:r>
              <a:rPr lang="en-US" b="1" u="sng" dirty="0"/>
              <a:t>Injuries: </a:t>
            </a:r>
            <a:r>
              <a:rPr lang="en-US" dirty="0"/>
              <a:t>diseases and poisoning.</a:t>
            </a:r>
          </a:p>
          <a:p>
            <a:pPr marL="0" indent="0">
              <a:buNone/>
            </a:pPr>
            <a:r>
              <a:rPr lang="en-US" b="1" u="sng" dirty="0"/>
              <a:t>Natural environment hazards</a:t>
            </a:r>
          </a:p>
          <a:p>
            <a:r>
              <a:rPr lang="en-US" b="1" u="sng" dirty="0"/>
              <a:t>Sources: </a:t>
            </a:r>
            <a:r>
              <a:rPr lang="en-US" dirty="0"/>
              <a:t>exposure to cold, heat, sun, or water.  </a:t>
            </a:r>
          </a:p>
          <a:p>
            <a:r>
              <a:rPr lang="en-US" b="1" u="sng" dirty="0"/>
              <a:t>Injuries: </a:t>
            </a:r>
            <a:r>
              <a:rPr lang="en-US" dirty="0"/>
              <a:t>heat stress, hypothermia, frostbite, sunburn, and drowning.</a:t>
            </a:r>
          </a:p>
          <a:p>
            <a:pPr marL="0" indent="0">
              <a:buNone/>
            </a:pPr>
            <a:r>
              <a:rPr lang="en-US" b="1" u="sng" dirty="0"/>
              <a:t>Psychosocial hazards </a:t>
            </a:r>
          </a:p>
          <a:p>
            <a:r>
              <a:rPr lang="en-US" b="1" u="sng" dirty="0"/>
              <a:t>Sources: </a:t>
            </a:r>
            <a:r>
              <a:rPr lang="en-US" dirty="0"/>
              <a:t>stress, workplace violence, bullying, shiftwork, distractions. </a:t>
            </a:r>
          </a:p>
          <a:p>
            <a:r>
              <a:rPr lang="en-US" b="1" u="sng" dirty="0"/>
              <a:t>Injuries: </a:t>
            </a:r>
            <a:r>
              <a:rPr lang="en-US" dirty="0"/>
              <a:t>Any of these situations can lead to an accident and cause injuries and/or mental health issues. </a:t>
            </a:r>
          </a:p>
        </p:txBody>
      </p:sp>
      <p:pic>
        <p:nvPicPr>
          <p:cNvPr id="1026" name="Picture 2" descr="Image result for biological hazards">
            <a:extLst>
              <a:ext uri="{FF2B5EF4-FFF2-40B4-BE49-F238E27FC236}">
                <a16:creationId xmlns:a16="http://schemas.microsoft.com/office/drawing/2014/main" id="{4FBB542A-CEFC-432F-9B12-C637A751F3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0857" y="943238"/>
            <a:ext cx="1587993" cy="2117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_vector__tangled_sun_symbol_by_jakenova-d36dw1i">
            <a:extLst>
              <a:ext uri="{FF2B5EF4-FFF2-40B4-BE49-F238E27FC236}">
                <a16:creationId xmlns:a16="http://schemas.microsoft.com/office/drawing/2014/main" id="{C444E99E-AEF6-4163-805D-C998181A90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3170" y="3136655"/>
            <a:ext cx="1284287" cy="132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stress_thumb[1]">
            <a:extLst>
              <a:ext uri="{FF2B5EF4-FFF2-40B4-BE49-F238E27FC236}">
                <a16:creationId xmlns:a16="http://schemas.microsoft.com/office/drawing/2014/main" id="{3892553C-239C-4153-9243-0C44A733DB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3" y="4465393"/>
            <a:ext cx="1233488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9218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73849-2B29-44EB-9F4E-34B0A1CE3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risk factors….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8DB266-0C71-490D-A259-68A497A8FB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Working alone</a:t>
            </a:r>
          </a:p>
          <a:p>
            <a:r>
              <a:rPr lang="en-US" dirty="0"/>
              <a:t>Working in a confined and/or cluttered space</a:t>
            </a:r>
          </a:p>
          <a:p>
            <a:r>
              <a:rPr lang="en-US" dirty="0"/>
              <a:t>Worker is fatigued, distracted or impaired by drugs or alcohol  </a:t>
            </a:r>
          </a:p>
        </p:txBody>
      </p:sp>
    </p:spTree>
    <p:extLst>
      <p:ext uri="{BB962C8B-B14F-4D97-AF65-F5344CB8AC3E}">
        <p14:creationId xmlns:p14="http://schemas.microsoft.com/office/powerpoint/2010/main" val="2562415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F4164-6158-4DCD-A687-1083B0B6A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Please pause and work through this with a partner. 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E56A86-58F3-4A10-84F4-07AC5FC576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hlinkClick r:id="rId2"/>
              </a:rPr>
              <a:t>Server at a restaurant</a:t>
            </a:r>
            <a:r>
              <a:rPr lang="en-CA" dirty="0"/>
              <a:t> – click on this link by using CTRL + CLICK and see if you can spot all of the hazards in the picture.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89344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8C35C-03B0-4E1C-A4EB-BC5B165C9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to assess and reduce risk of dangerous situations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689BEA-382D-48FF-B43C-460D17382E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400" dirty="0"/>
              <a:t>What is unsafe? What are the hazards? </a:t>
            </a:r>
          </a:p>
          <a:p>
            <a:pPr marL="457200" lvl="1" indent="0">
              <a:buNone/>
            </a:pPr>
            <a:endParaRPr lang="en-US" sz="2400" dirty="0"/>
          </a:p>
          <a:p>
            <a:pPr lvl="1"/>
            <a:r>
              <a:rPr lang="en-US" sz="2400" dirty="0"/>
              <a:t>Why is it a hazardous situation? What could happen? What injuries could occur? 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W</a:t>
            </a:r>
            <a:r>
              <a:rPr lang="en-CA" sz="2400" dirty="0"/>
              <a:t>hat could be done to eliminate or minimize the hazard? </a:t>
            </a:r>
            <a:endParaRPr lang="en-US" sz="2400" dirty="0"/>
          </a:p>
        </p:txBody>
      </p:sp>
      <p:pic>
        <p:nvPicPr>
          <p:cNvPr id="1034" name="Picture 10">
            <a:extLst>
              <a:ext uri="{FF2B5EF4-FFF2-40B4-BE49-F238E27FC236}">
                <a16:creationId xmlns:a16="http://schemas.microsoft.com/office/drawing/2014/main" id="{CEEA20B2-6049-4826-9FC4-07D481116C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1579" y="2085974"/>
            <a:ext cx="710596" cy="665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>
            <a:extLst>
              <a:ext uri="{FF2B5EF4-FFF2-40B4-BE49-F238E27FC236}">
                <a16:creationId xmlns:a16="http://schemas.microsoft.com/office/drawing/2014/main" id="{2F0483A6-A899-41D2-B293-7A26A73C6C5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603"/>
          <a:stretch/>
        </p:blipFill>
        <p:spPr bwMode="auto">
          <a:xfrm>
            <a:off x="1451579" y="3075798"/>
            <a:ext cx="710596" cy="665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6FA1076A-9244-49F3-8492-4C4DFB7B2B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5217" y="4280451"/>
            <a:ext cx="836958" cy="893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11">
            <a:extLst>
              <a:ext uri="{FF2B5EF4-FFF2-40B4-BE49-F238E27FC236}">
                <a16:creationId xmlns:a16="http://schemas.microsoft.com/office/drawing/2014/main" id="{9E953D12-A1DA-43B2-9EF5-330364F872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207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B0B30-7504-465F-928A-C9F63709C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Ways to minimize risk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AE79B-48C1-405F-909F-CBD0DA13C2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Keep workspace </a:t>
            </a:r>
            <a:r>
              <a:rPr lang="en-US" b="1" dirty="0"/>
              <a:t>clear</a:t>
            </a:r>
            <a:r>
              <a:rPr lang="en-US" dirty="0"/>
              <a:t> and </a:t>
            </a:r>
            <a:r>
              <a:rPr lang="en-US" b="1" dirty="0"/>
              <a:t>uncluttered</a:t>
            </a:r>
          </a:p>
          <a:p>
            <a:r>
              <a:rPr lang="en-US" dirty="0"/>
              <a:t>Follow </a:t>
            </a:r>
            <a:r>
              <a:rPr lang="en-US" b="1" dirty="0"/>
              <a:t>safe lifting </a:t>
            </a:r>
            <a:r>
              <a:rPr lang="en-US" dirty="0"/>
              <a:t>procedures</a:t>
            </a:r>
          </a:p>
          <a:p>
            <a:r>
              <a:rPr lang="en-US" dirty="0"/>
              <a:t> Wear appropriate </a:t>
            </a:r>
            <a:r>
              <a:rPr lang="en-US" b="1" dirty="0"/>
              <a:t>protective</a:t>
            </a:r>
            <a:r>
              <a:rPr lang="en-US" dirty="0"/>
              <a:t> equipment</a:t>
            </a:r>
          </a:p>
          <a:p>
            <a:r>
              <a:rPr lang="en-US" dirty="0"/>
              <a:t>Pay </a:t>
            </a:r>
            <a:r>
              <a:rPr lang="en-US" b="1" dirty="0"/>
              <a:t>attention</a:t>
            </a:r>
          </a:p>
          <a:p>
            <a:r>
              <a:rPr lang="en-US" b="1" dirty="0"/>
              <a:t>Follow</a:t>
            </a:r>
            <a:r>
              <a:rPr lang="en-US" dirty="0"/>
              <a:t> all </a:t>
            </a:r>
            <a:r>
              <a:rPr lang="en-US" b="1" dirty="0"/>
              <a:t>safety</a:t>
            </a:r>
            <a:r>
              <a:rPr lang="en-US" dirty="0"/>
              <a:t> procedures</a:t>
            </a:r>
          </a:p>
          <a:p>
            <a:r>
              <a:rPr lang="en-US" dirty="0"/>
              <a:t> Ask </a:t>
            </a:r>
            <a:r>
              <a:rPr lang="en-US" b="1" dirty="0"/>
              <a:t>questions</a:t>
            </a:r>
            <a:r>
              <a:rPr lang="en-US" dirty="0"/>
              <a:t> and for </a:t>
            </a:r>
            <a:r>
              <a:rPr lang="en-US" b="1" dirty="0"/>
              <a:t>help</a:t>
            </a:r>
            <a:r>
              <a:rPr lang="en-US" dirty="0"/>
              <a:t>, if required</a:t>
            </a:r>
          </a:p>
        </p:txBody>
      </p:sp>
      <p:pic>
        <p:nvPicPr>
          <p:cNvPr id="2050" name="Picture 2" descr="Image result for LIFT WITH YOUr knee">
            <a:extLst>
              <a:ext uri="{FF2B5EF4-FFF2-40B4-BE49-F238E27FC236}">
                <a16:creationId xmlns:a16="http://schemas.microsoft.com/office/drawing/2014/main" id="{B1CFD391-EE73-4FD2-9377-A000CE4118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7432" y="2494625"/>
            <a:ext cx="5456913" cy="3558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5867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6F26D-8ABF-4025-942D-B84E911E3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 Protective Equipment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B43DDA-7BA4-4F0F-9030-5550FBEEB6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turn to do some research!</a:t>
            </a:r>
          </a:p>
          <a:p>
            <a:r>
              <a:rPr lang="en-US" dirty="0"/>
              <a:t>Please follow the instructions on your worksheet. </a:t>
            </a:r>
          </a:p>
        </p:txBody>
      </p:sp>
    </p:spTree>
    <p:extLst>
      <p:ext uri="{BB962C8B-B14F-4D97-AF65-F5344CB8AC3E}">
        <p14:creationId xmlns:p14="http://schemas.microsoft.com/office/powerpoint/2010/main" val="66177211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272</TotalTime>
  <Words>481</Words>
  <Application>Microsoft Office PowerPoint</Application>
  <PresentationFormat>Widescreen</PresentationFormat>
  <Paragraphs>54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Gill Sans MT</vt:lpstr>
      <vt:lpstr>Gallery</vt:lpstr>
      <vt:lpstr>Worksafe – recognizing hazards and equipment</vt:lpstr>
      <vt:lpstr>MOST COMMON WAYS OF GETTING HURT</vt:lpstr>
      <vt:lpstr>Hazards part ONE</vt:lpstr>
      <vt:lpstr>Hazards part TWO</vt:lpstr>
      <vt:lpstr>Other risk factors….</vt:lpstr>
      <vt:lpstr>Please pause and work through this with a partner. </vt:lpstr>
      <vt:lpstr>Steps to assess and reduce risk of dangerous situations</vt:lpstr>
      <vt:lpstr>Ways to minimize risk</vt:lpstr>
      <vt:lpstr>Personal Protective Equipment</vt:lpstr>
      <vt:lpstr>Your turn to try and identify the hazards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Worksafe injuries and equipment</dc:title>
  <dc:creator>David Katsionis</dc:creator>
  <cp:lastModifiedBy>Sue Kwon</cp:lastModifiedBy>
  <cp:revision>17</cp:revision>
  <dcterms:created xsi:type="dcterms:W3CDTF">2018-02-04T21:48:59Z</dcterms:created>
  <dcterms:modified xsi:type="dcterms:W3CDTF">2019-11-01T23:26:33Z</dcterms:modified>
</cp:coreProperties>
</file>